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5"/>
  </p:notesMasterIdLst>
  <p:sldIdLst>
    <p:sldId id="810" r:id="rId2"/>
    <p:sldId id="819" r:id="rId3"/>
    <p:sldId id="82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395DFF"/>
    <a:srgbClr val="FE3C01"/>
    <a:srgbClr val="416FC3"/>
    <a:srgbClr val="3D6CC1"/>
    <a:srgbClr val="3762AF"/>
    <a:srgbClr val="ECF3FF"/>
    <a:srgbClr val="FFCCFF"/>
    <a:srgbClr val="68A4FE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3" autoAdjust="0"/>
    <p:restoredTop sz="94660"/>
  </p:normalViewPr>
  <p:slideViewPr>
    <p:cSldViewPr snapToGrid="0" showGuides="1">
      <p:cViewPr varScale="1">
        <p:scale>
          <a:sx n="156" d="100"/>
          <a:sy n="156" d="100"/>
        </p:scale>
        <p:origin x="16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8FAC1-9B89-4397-A460-DCB85E2321C3}" type="datetimeFigureOut">
              <a:rPr lang="ko-KR" altLang="en-US" smtClean="0"/>
              <a:t>2024-11-20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E4D25-6684-4D48-9EF1-DBD15091FD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701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-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137" y="490768"/>
            <a:ext cx="812025" cy="602195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4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3800" b="1" kern="1200" spc="-100" dirty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+mn-ea"/>
                <a:ea typeface="+mn-ea"/>
                <a:cs typeface="+mn-cs"/>
              </a:defRPr>
            </a:lvl1pPr>
          </a:lstStyle>
          <a:p>
            <a:pPr lvl="0"/>
            <a:r>
              <a:rPr lang="en-US" altLang="ko-KR" dirty="0"/>
              <a:t>00</a:t>
            </a:r>
            <a:endParaRPr lang="ko-KR" altLang="en-US" dirty="0"/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11FCF4FA-97F9-4598-8883-5DD37E5485D1}"/>
              </a:ext>
            </a:extLst>
          </p:cNvPr>
          <p:cNvCxnSpPr>
            <a:cxnSpLocks/>
          </p:cNvCxnSpPr>
          <p:nvPr userDrawn="1"/>
        </p:nvCxnSpPr>
        <p:spPr>
          <a:xfrm>
            <a:off x="1094293" y="979985"/>
            <a:ext cx="8811706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텍스트 개체 틀 22">
            <a:extLst>
              <a:ext uri="{FF2B5EF4-FFF2-40B4-BE49-F238E27FC236}">
                <a16:creationId xmlns:a16="http://schemas.microsoft.com/office/drawing/2014/main" id="{B3019DE4-4DC2-4F51-AEEE-74EAB74F2F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20516" y="400150"/>
            <a:ext cx="3335412" cy="18148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179" b="1" kern="1200" spc="-45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r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179" b="1" kern="1200" spc="-45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0" indent="0" algn="r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179" b="1" kern="1200" spc="-45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0" indent="0" algn="r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179" b="1" kern="1200" spc="-45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0" indent="0" algn="r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179" b="1" kern="1200" spc="-45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rgbClr val="2B4D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31" name="텍스트 개체 틀 29">
            <a:extLst>
              <a:ext uri="{FF2B5EF4-FFF2-40B4-BE49-F238E27FC236}">
                <a16:creationId xmlns:a16="http://schemas.microsoft.com/office/drawing/2014/main" id="{26820C60-E6D8-4BC8-BB1F-FD875B5FD2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9679" y="548001"/>
            <a:ext cx="8315649" cy="3908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2540" b="1" kern="1200" spc="-136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0" indent="0" algn="l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2540" b="1" kern="1200" spc="-136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0" indent="0" algn="l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2540" b="1" kern="1200" spc="-136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0" indent="0" algn="l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2540" b="1" kern="1200" spc="-136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0" indent="0" algn="l" defTabSz="829544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2540" b="1" kern="1200" spc="-136" baseline="0" dirty="0" smtClean="0">
                <a:ln>
                  <a:solidFill>
                    <a:srgbClr val="053863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5" name="Rectangle 133">
            <a:extLst>
              <a:ext uri="{FF2B5EF4-FFF2-40B4-BE49-F238E27FC236}">
                <a16:creationId xmlns:a16="http://schemas.microsoft.com/office/drawing/2014/main" id="{E5BA49AD-2E08-4B5C-90B7-802F62B5B0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87134" y="6498781"/>
            <a:ext cx="331731" cy="11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0" marR="0" lvl="0" indent="0" algn="ctr" defTabSz="895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EA403F-0469-45B4-A12C-FC6215912042}" type="slidenum">
              <a:rPr kumimoji="0" lang="en-US" altLang="ko-KR" sz="726" b="0" i="0" u="none" strike="noStrike" kern="1200" cap="none" spc="0" normalizeH="0" baseline="0" smtClean="0">
                <a:ln>
                  <a:solidFill>
                    <a:srgbClr val="DFF3F7">
                      <a:alpha val="0"/>
                    </a:srgbClr>
                  </a:solidFill>
                </a:ln>
                <a:solidFill>
                  <a:srgbClr val="60584C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ctr" defTabSz="8951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726" b="0" i="0" u="none" strike="noStrike" kern="1200" cap="none" spc="0" normalizeH="0" baseline="0" dirty="0">
              <a:ln>
                <a:solidFill>
                  <a:srgbClr val="DFF3F7">
                    <a:alpha val="0"/>
                  </a:srgbClr>
                </a:solidFill>
              </a:ln>
              <a:solidFill>
                <a:srgbClr val="60584C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3F26AC-B885-48FC-A2E5-A876A7BBA762}"/>
              </a:ext>
            </a:extLst>
          </p:cNvPr>
          <p:cNvSpPr txBox="1"/>
          <p:nvPr userDrawn="1"/>
        </p:nvSpPr>
        <p:spPr>
          <a:xfrm>
            <a:off x="450073" y="6498781"/>
            <a:ext cx="2387181" cy="1116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marL="0" algn="l" defTabSz="414772" rtl="0" eaLnBrk="1" latinLnBrk="0" hangingPunct="1"/>
            <a:r>
              <a:rPr lang="ko-KR" altLang="en-US" sz="726" b="0" kern="1200" spc="-45" baseline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차세대 나라장터 사용자 매뉴얼 </a:t>
            </a:r>
            <a:r>
              <a:rPr lang="en-US" altLang="ko-KR" sz="726" b="0" kern="1200" spc="-45" baseline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lang="ko-KR" altLang="en-US" sz="726" b="0" kern="1200" spc="-45" baseline="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나라장터</a:t>
            </a:r>
            <a:r>
              <a:rPr lang="en-US" altLang="ko-KR" sz="726" b="0" kern="1200" spc="-45" baseline="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lang="ko-KR" altLang="en-US" sz="726" b="0" kern="1200" spc="-45" baseline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7AE3C9E4-15F4-491F-9117-E630D30327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31124" y="6473549"/>
            <a:ext cx="917467" cy="21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082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2935342" y="2928166"/>
            <a:ext cx="404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latinLnBrk="1"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 of Document</a:t>
            </a:r>
            <a:endParaRPr lang="ko-KR" altLang="en-US" sz="36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168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B1017-9F00-4338-BA60-91FA7B0E48F9}" type="datetimeFigureOut">
              <a:rPr lang="ko-KR" altLang="en-US" smtClean="0"/>
              <a:t>2024-11-20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E765F-A1E2-41A1-9580-38F460BF2F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824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DE316-BF42-40B3-B7CD-C2CF9951135C}" type="datetimeFigureOut">
              <a:rPr lang="ko-KR" altLang="en-US" smtClean="0"/>
              <a:t>2024-11-20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C74A-615A-43A1-B4B9-A427778793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65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20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704" r:id="rId3"/>
    <p:sldLayoutId id="2147483705" r:id="rId4"/>
  </p:sldLayoutIdLst>
  <p:txStyles>
    <p:titleStyle>
      <a:lvl1pPr algn="l" defTabSz="742950" rtl="0" eaLnBrk="1" latinLnBrk="1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1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5955" userDrawn="1">
          <p15:clr>
            <a:srgbClr val="F26B43"/>
          </p15:clr>
        </p15:guide>
        <p15:guide id="3" pos="285" userDrawn="1">
          <p15:clr>
            <a:srgbClr val="F26B43"/>
          </p15:clr>
        </p15:guide>
        <p15:guide id="5" orient="horz" pos="4042" userDrawn="1">
          <p15:clr>
            <a:srgbClr val="F26B43"/>
          </p15:clr>
        </p15:guide>
        <p15:guide id="6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순서도: 처리 163"/>
          <p:cNvSpPr/>
          <p:nvPr/>
        </p:nvSpPr>
        <p:spPr>
          <a:xfrm>
            <a:off x="4905555" y="2639683"/>
            <a:ext cx="4550373" cy="3512744"/>
          </a:xfrm>
          <a:prstGeom prst="flowChartProcess">
            <a:avLst/>
          </a:prstGeom>
          <a:solidFill>
            <a:srgbClr val="F8F8F8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위쪽 화살표 170"/>
          <p:cNvSpPr/>
          <p:nvPr/>
        </p:nvSpPr>
        <p:spPr>
          <a:xfrm>
            <a:off x="5896231" y="2165015"/>
            <a:ext cx="1136984" cy="475841"/>
          </a:xfrm>
          <a:prstGeom prst="upArrow">
            <a:avLst/>
          </a:prstGeom>
          <a:solidFill>
            <a:srgbClr val="F8F8F8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/>
          <p:cNvSpPr/>
          <p:nvPr/>
        </p:nvSpPr>
        <p:spPr>
          <a:xfrm>
            <a:off x="6189841" y="2616285"/>
            <a:ext cx="556240" cy="60914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위쪽 화살표 설명선 30"/>
          <p:cNvSpPr/>
          <p:nvPr/>
        </p:nvSpPr>
        <p:spPr>
          <a:xfrm>
            <a:off x="587336" y="2169593"/>
            <a:ext cx="3830781" cy="3982834"/>
          </a:xfrm>
          <a:prstGeom prst="upArrowCallout">
            <a:avLst>
              <a:gd name="adj1" fmla="val 10459"/>
              <a:gd name="adj2" fmla="val 14362"/>
              <a:gd name="adj3" fmla="val 7211"/>
              <a:gd name="adj4" fmla="val 88336"/>
            </a:avLst>
          </a:prstGeom>
          <a:solidFill>
            <a:srgbClr val="F8F8F8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Ⅰ</a:t>
            </a:r>
            <a:r>
              <a:rPr lang="en-US" altLang="ko-KR" dirty="0"/>
              <a:t>. </a:t>
            </a:r>
            <a:r>
              <a:rPr lang="ko-KR" altLang="en-US" dirty="0" smtClean="0"/>
              <a:t>전자조달</a:t>
            </a:r>
            <a:endParaRPr lang="ko-KR" altLang="en-US" dirty="0"/>
          </a:p>
        </p:txBody>
      </p:sp>
      <p:sp>
        <p:nvSpPr>
          <p:cNvPr id="23" name="텍스트 개체 틀 22">
            <a:extLst>
              <a:ext uri="{FF2B5EF4-FFF2-40B4-BE49-F238E27FC236}">
                <a16:creationId xmlns:a16="http://schemas.microsoft.com/office/drawing/2014/main" id="{AA00956B-15CF-4AEE-AA85-03FF65A883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smtClean="0"/>
              <a:t>조달청 이용자의 인증</a:t>
            </a:r>
            <a:endParaRPr lang="ko-KR" altLang="en-US" dirty="0"/>
          </a:p>
        </p:txBody>
      </p: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BA4A8960-2975-4636-9B60-3C43628B0253}"/>
              </a:ext>
            </a:extLst>
          </p:cNvPr>
          <p:cNvGrpSpPr/>
          <p:nvPr/>
        </p:nvGrpSpPr>
        <p:grpSpPr>
          <a:xfrm>
            <a:off x="460137" y="1251657"/>
            <a:ext cx="1029524" cy="230832"/>
            <a:chOff x="658813" y="1387060"/>
            <a:chExt cx="1142136" cy="254449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DEE400B-CCE3-4771-A15F-AA28AD693100}"/>
                </a:ext>
              </a:extLst>
            </p:cNvPr>
            <p:cNvSpPr txBox="1"/>
            <p:nvPr/>
          </p:nvSpPr>
          <p:spPr>
            <a:xfrm>
              <a:off x="924225" y="1387060"/>
              <a:ext cx="876724" cy="254449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txBody>
            <a:bodyPr wrap="none" lIns="0" tIns="0" rIns="0" bIns="0" rtlCol="0" anchor="ctr">
              <a:spAutoFit/>
            </a:bodyPr>
            <a:lstStyle/>
            <a:p>
              <a:pPr>
                <a:buClr>
                  <a:schemeClr val="tx1">
                    <a:lumMod val="65000"/>
                    <a:lumOff val="35000"/>
                  </a:schemeClr>
                </a:buClr>
                <a:buSzPct val="90000"/>
              </a:pPr>
              <a:r>
                <a:rPr lang="ko-KR" altLang="en-US" sz="1500" b="1" spc="-45" dirty="0" smtClean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인증 절차</a:t>
              </a:r>
              <a:endParaRPr lang="en-US" altLang="ko-KR" sz="1500" b="1" spc="-45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0F42B6EF-EBB9-43C4-A436-A0A3B7FC3103}"/>
                </a:ext>
              </a:extLst>
            </p:cNvPr>
            <p:cNvGrpSpPr/>
            <p:nvPr/>
          </p:nvGrpSpPr>
          <p:grpSpPr>
            <a:xfrm>
              <a:off x="658813" y="1445934"/>
              <a:ext cx="174802" cy="174800"/>
              <a:chOff x="5978128" y="4514850"/>
              <a:chExt cx="176213" cy="176213"/>
            </a:xfrm>
          </p:grpSpPr>
          <p:sp>
            <p:nvSpPr>
              <p:cNvPr id="123" name="모서리가 둥근 직사각형 52">
                <a:extLst>
                  <a:ext uri="{FF2B5EF4-FFF2-40B4-BE49-F238E27FC236}">
                    <a16:creationId xmlns:a16="http://schemas.microsoft.com/office/drawing/2014/main" id="{261718E3-9902-4C65-9628-6BC766383F6F}"/>
                  </a:ext>
                </a:extLst>
              </p:cNvPr>
              <p:cNvSpPr/>
              <p:nvPr/>
            </p:nvSpPr>
            <p:spPr>
              <a:xfrm>
                <a:off x="5978128" y="4514850"/>
                <a:ext cx="176213" cy="176213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4" name="덧셈 기호 53">
                <a:extLst>
                  <a:ext uri="{FF2B5EF4-FFF2-40B4-BE49-F238E27FC236}">
                    <a16:creationId xmlns:a16="http://schemas.microsoft.com/office/drawing/2014/main" id="{E47FD413-4069-48C1-9CCA-D369CBCFF432}"/>
                  </a:ext>
                </a:extLst>
              </p:cNvPr>
              <p:cNvSpPr/>
              <p:nvPr/>
            </p:nvSpPr>
            <p:spPr>
              <a:xfrm>
                <a:off x="5993419" y="4530142"/>
                <a:ext cx="145632" cy="145631"/>
              </a:xfrm>
              <a:prstGeom prst="mathPlus">
                <a:avLst>
                  <a:gd name="adj1" fmla="val 1485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pic>
        <p:nvPicPr>
          <p:cNvPr id="125" name="Picture 37" descr="j0433944">
            <a:extLst>
              <a:ext uri="{FF2B5EF4-FFF2-40B4-BE49-F238E27FC236}">
                <a16:creationId xmlns:a16="http://schemas.microsoft.com/office/drawing/2014/main" id="{3417E9A9-C5CA-47D7-BB34-3B2F6E4DF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472" y="1729169"/>
            <a:ext cx="364305" cy="35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0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25" idx="1"/>
          </p:cNvCxnSpPr>
          <p:nvPr/>
        </p:nvCxnSpPr>
        <p:spPr bwMode="auto">
          <a:xfrm>
            <a:off x="1122777" y="1905995"/>
            <a:ext cx="537477" cy="3751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5578843" y="1667218"/>
            <a:ext cx="1678657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전자서명 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3619549" y="1670969"/>
            <a:ext cx="1678544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 기능 조회 및 </a:t>
            </a:r>
            <a:r>
              <a:rPr lang="ko-KR" altLang="en-US" sz="1000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정보입력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1666655" y="1670969"/>
            <a:ext cx="1672144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endParaRPr lang="en-US" altLang="ko-KR" sz="1000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2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9" idx="3"/>
            <a:endCxn id="148" idx="1"/>
          </p:cNvCxnSpPr>
          <p:nvPr/>
        </p:nvCxnSpPr>
        <p:spPr bwMode="auto">
          <a:xfrm>
            <a:off x="3338799" y="1909746"/>
            <a:ext cx="280750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598701" y="1628518"/>
            <a:ext cx="673183" cy="12394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pPr marL="0" indent="0" algn="ctr">
              <a:buNone/>
            </a:pPr>
            <a:r>
              <a:rPr lang="ko-KR" altLang="en-US" sz="800" dirty="0" smtClean="0"/>
              <a:t>조달청 이용자</a:t>
            </a:r>
            <a:endParaRPr lang="en-US" altLang="ko-KR" sz="800" dirty="0"/>
          </a:p>
        </p:txBody>
      </p:sp>
      <p:cxnSp>
        <p:nvCxnSpPr>
          <p:cNvPr id="79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8" idx="3"/>
            <a:endCxn id="146" idx="1"/>
          </p:cNvCxnSpPr>
          <p:nvPr/>
        </p:nvCxnSpPr>
        <p:spPr bwMode="auto">
          <a:xfrm flipV="1">
            <a:off x="5298093" y="1905995"/>
            <a:ext cx="280750" cy="3751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7538249" y="1667218"/>
            <a:ext cx="1332202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업무처리완료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6" idx="3"/>
            <a:endCxn id="84" idx="1"/>
          </p:cNvCxnSpPr>
          <p:nvPr/>
        </p:nvCxnSpPr>
        <p:spPr bwMode="auto">
          <a:xfrm>
            <a:off x="7257500" y="1905995"/>
            <a:ext cx="280749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07" name="표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06669"/>
              </p:ext>
            </p:extLst>
          </p:nvPr>
        </p:nvGraphicFramePr>
        <p:xfrm>
          <a:off x="790697" y="3208351"/>
          <a:ext cx="3424055" cy="2444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3892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2260163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293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로그인</a:t>
                      </a:r>
                      <a:r>
                        <a:rPr lang="ko-KR" altLang="en-US" sz="1000" b="1" spc="-50" baseline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유형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설명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6365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사번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)/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비밀번호를 이용하여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6365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모바일공무원증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모바일공무원증앱을 이용하여 로그인</a:t>
                      </a:r>
                      <a:r>
                        <a:rPr lang="en-US" altLang="ko-KR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000" kern="1200" spc="-50" noProof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618410"/>
                  </a:ext>
                </a:extLst>
              </a:tr>
              <a:tr h="8777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개인용 인증서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조달청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직원에게 발급된 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행정전자서명용인증서를 이용하여 로그인</a:t>
                      </a:r>
                      <a:endParaRPr lang="en-US" altLang="ko-KR" sz="10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- GPKI</a:t>
                      </a: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행정전자서명인증서 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-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개인용 </a:t>
                      </a:r>
                      <a:r>
                        <a:rPr lang="ko-KR" altLang="en-US" sz="1000" kern="1200" spc="-50" baseline="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공동인증서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639943"/>
                  </a:ext>
                </a:extLst>
              </a:tr>
            </a:tbl>
          </a:graphicData>
        </a:graphic>
      </p:graphicFrame>
      <p:graphicFrame>
        <p:nvGraphicFramePr>
          <p:cNvPr id="109" name="표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04119"/>
              </p:ext>
            </p:extLst>
          </p:nvPr>
        </p:nvGraphicFramePr>
        <p:xfrm>
          <a:off x="5103173" y="3208351"/>
          <a:ext cx="4155136" cy="1439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140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922143">
                  <a:extLst>
                    <a:ext uri="{9D8B030D-6E8A-4147-A177-3AD203B41FA5}">
                      <a16:colId xmlns:a16="http://schemas.microsoft.com/office/drawing/2014/main" val="2037104598"/>
                    </a:ext>
                  </a:extLst>
                </a:gridCol>
                <a:gridCol w="2460853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3397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구분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인증서 종류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5368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공동인증서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사업자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범용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구 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공인인증기관에서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발급하여 사용하는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사업자용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범용 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인증서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5627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GPKI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행정전자서명용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조달청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 직원에게 발급된 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행정전자서명용 인증서 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454298"/>
                  </a:ext>
                </a:extLst>
              </a:tr>
            </a:tbl>
          </a:graphicData>
        </a:graphic>
      </p:graphicFrame>
      <p:sp>
        <p:nvSpPr>
          <p:cNvPr id="135" name="TextBox 13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702354" y="2782205"/>
            <a:ext cx="3600743" cy="1967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조달청 이용자의 로그인 유형</a:t>
            </a:r>
            <a:r>
              <a:rPr lang="en-US" altLang="ko-KR" dirty="0" smtClean="0"/>
              <a:t> </a:t>
            </a:r>
            <a:endParaRPr lang="en-US" altLang="ko-KR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5027063" y="2806064"/>
            <a:ext cx="3600743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전자서명시</a:t>
            </a:r>
            <a:r>
              <a:rPr lang="ko-KR" altLang="en-US" dirty="0" smtClean="0"/>
              <a:t> 사용 가능 인증서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85125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위쪽 화살표 설명선 30"/>
          <p:cNvSpPr/>
          <p:nvPr/>
        </p:nvSpPr>
        <p:spPr>
          <a:xfrm>
            <a:off x="587336" y="2169593"/>
            <a:ext cx="3830781" cy="3982834"/>
          </a:xfrm>
          <a:prstGeom prst="upArrowCallout">
            <a:avLst>
              <a:gd name="adj1" fmla="val 10459"/>
              <a:gd name="adj2" fmla="val 14362"/>
              <a:gd name="adj3" fmla="val 7211"/>
              <a:gd name="adj4" fmla="val 88336"/>
            </a:avLst>
          </a:prstGeom>
          <a:solidFill>
            <a:srgbClr val="F8F8F8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Ⅰ</a:t>
            </a:r>
            <a:r>
              <a:rPr lang="en-US" altLang="ko-KR" dirty="0"/>
              <a:t>. </a:t>
            </a:r>
            <a:r>
              <a:rPr lang="ko-KR" altLang="en-US" dirty="0" smtClean="0"/>
              <a:t>전자조달</a:t>
            </a:r>
            <a:endParaRPr lang="ko-KR" altLang="en-US" dirty="0"/>
          </a:p>
        </p:txBody>
      </p:sp>
      <p:sp>
        <p:nvSpPr>
          <p:cNvPr id="23" name="텍스트 개체 틀 22">
            <a:extLst>
              <a:ext uri="{FF2B5EF4-FFF2-40B4-BE49-F238E27FC236}">
                <a16:creationId xmlns:a16="http://schemas.microsoft.com/office/drawing/2014/main" id="{AA00956B-15CF-4AEE-AA85-03FF65A883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수요기관</a:t>
            </a:r>
            <a:r>
              <a:rPr lang="ko-KR" altLang="en-US" dirty="0" smtClean="0"/>
              <a:t> 이용자의 인증 </a:t>
            </a:r>
            <a:endParaRPr lang="ko-KR" altLang="en-US" dirty="0"/>
          </a:p>
        </p:txBody>
      </p: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BA4A8960-2975-4636-9B60-3C43628B0253}"/>
              </a:ext>
            </a:extLst>
          </p:cNvPr>
          <p:cNvGrpSpPr/>
          <p:nvPr/>
        </p:nvGrpSpPr>
        <p:grpSpPr>
          <a:xfrm>
            <a:off x="460137" y="1251657"/>
            <a:ext cx="1029524" cy="230832"/>
            <a:chOff x="658813" y="1387060"/>
            <a:chExt cx="1142136" cy="254449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DEE400B-CCE3-4771-A15F-AA28AD693100}"/>
                </a:ext>
              </a:extLst>
            </p:cNvPr>
            <p:cNvSpPr txBox="1"/>
            <p:nvPr/>
          </p:nvSpPr>
          <p:spPr>
            <a:xfrm>
              <a:off x="924225" y="1387060"/>
              <a:ext cx="876724" cy="254449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txBody>
            <a:bodyPr wrap="none" lIns="0" tIns="0" rIns="0" bIns="0" rtlCol="0" anchor="ctr">
              <a:spAutoFit/>
            </a:bodyPr>
            <a:lstStyle/>
            <a:p>
              <a:pPr>
                <a:buClr>
                  <a:schemeClr val="tx1">
                    <a:lumMod val="65000"/>
                    <a:lumOff val="35000"/>
                  </a:schemeClr>
                </a:buClr>
                <a:buSzPct val="90000"/>
              </a:pPr>
              <a:r>
                <a:rPr lang="ko-KR" altLang="en-US" sz="1500" b="1" spc="-45" dirty="0" smtClean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인증 절차</a:t>
              </a:r>
              <a:endParaRPr lang="en-US" altLang="ko-KR" sz="1500" b="1" spc="-45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0F42B6EF-EBB9-43C4-A436-A0A3B7FC3103}"/>
                </a:ext>
              </a:extLst>
            </p:cNvPr>
            <p:cNvGrpSpPr/>
            <p:nvPr/>
          </p:nvGrpSpPr>
          <p:grpSpPr>
            <a:xfrm>
              <a:off x="658813" y="1445934"/>
              <a:ext cx="174802" cy="174800"/>
              <a:chOff x="5978128" y="4514850"/>
              <a:chExt cx="176213" cy="176213"/>
            </a:xfrm>
          </p:grpSpPr>
          <p:sp>
            <p:nvSpPr>
              <p:cNvPr id="123" name="모서리가 둥근 직사각형 52">
                <a:extLst>
                  <a:ext uri="{FF2B5EF4-FFF2-40B4-BE49-F238E27FC236}">
                    <a16:creationId xmlns:a16="http://schemas.microsoft.com/office/drawing/2014/main" id="{261718E3-9902-4C65-9628-6BC766383F6F}"/>
                  </a:ext>
                </a:extLst>
              </p:cNvPr>
              <p:cNvSpPr/>
              <p:nvPr/>
            </p:nvSpPr>
            <p:spPr>
              <a:xfrm>
                <a:off x="5978128" y="4514850"/>
                <a:ext cx="176213" cy="176213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4" name="덧셈 기호 53">
                <a:extLst>
                  <a:ext uri="{FF2B5EF4-FFF2-40B4-BE49-F238E27FC236}">
                    <a16:creationId xmlns:a16="http://schemas.microsoft.com/office/drawing/2014/main" id="{E47FD413-4069-48C1-9CCA-D369CBCFF432}"/>
                  </a:ext>
                </a:extLst>
              </p:cNvPr>
              <p:cNvSpPr/>
              <p:nvPr/>
            </p:nvSpPr>
            <p:spPr>
              <a:xfrm>
                <a:off x="5993419" y="4530142"/>
                <a:ext cx="145632" cy="145631"/>
              </a:xfrm>
              <a:prstGeom prst="mathPlus">
                <a:avLst>
                  <a:gd name="adj1" fmla="val 1485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pic>
        <p:nvPicPr>
          <p:cNvPr id="125" name="Picture 37" descr="j0433944">
            <a:extLst>
              <a:ext uri="{FF2B5EF4-FFF2-40B4-BE49-F238E27FC236}">
                <a16:creationId xmlns:a16="http://schemas.microsoft.com/office/drawing/2014/main" id="{3417E9A9-C5CA-47D7-BB34-3B2F6E4DF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472" y="1729169"/>
            <a:ext cx="364305" cy="35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0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25" idx="1"/>
          </p:cNvCxnSpPr>
          <p:nvPr/>
        </p:nvCxnSpPr>
        <p:spPr bwMode="auto">
          <a:xfrm>
            <a:off x="1122777" y="1905995"/>
            <a:ext cx="537477" cy="3751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5578843" y="1667218"/>
            <a:ext cx="1678657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전자서명 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3619549" y="1670969"/>
            <a:ext cx="1678544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 기능 조회 및 </a:t>
            </a:r>
            <a:r>
              <a:rPr lang="ko-KR" altLang="en-US" sz="1000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정보입력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1666655" y="1670969"/>
            <a:ext cx="1672144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endParaRPr lang="en-US" altLang="ko-KR" sz="1000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2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9" idx="3"/>
            <a:endCxn id="148" idx="1"/>
          </p:cNvCxnSpPr>
          <p:nvPr/>
        </p:nvCxnSpPr>
        <p:spPr bwMode="auto">
          <a:xfrm>
            <a:off x="3338799" y="1909746"/>
            <a:ext cx="280750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491192" y="1622780"/>
            <a:ext cx="888202" cy="1354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pPr marL="0" indent="0" algn="ctr">
              <a:buNone/>
            </a:pPr>
            <a:r>
              <a:rPr lang="ko-KR" altLang="en-US" sz="800" smtClean="0"/>
              <a:t>수요기관</a:t>
            </a:r>
            <a:r>
              <a:rPr lang="ko-KR" altLang="en-US" sz="800" dirty="0" smtClean="0"/>
              <a:t> 이용자</a:t>
            </a:r>
            <a:endParaRPr lang="en-US" altLang="ko-KR" sz="800" dirty="0"/>
          </a:p>
        </p:txBody>
      </p:sp>
      <p:cxnSp>
        <p:nvCxnSpPr>
          <p:cNvPr id="79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8" idx="3"/>
            <a:endCxn id="146" idx="1"/>
          </p:cNvCxnSpPr>
          <p:nvPr/>
        </p:nvCxnSpPr>
        <p:spPr bwMode="auto">
          <a:xfrm flipV="1">
            <a:off x="5298093" y="1905995"/>
            <a:ext cx="280750" cy="3751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7538249" y="1667218"/>
            <a:ext cx="1332202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업무처리완료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6" idx="3"/>
            <a:endCxn id="84" idx="1"/>
          </p:cNvCxnSpPr>
          <p:nvPr/>
        </p:nvCxnSpPr>
        <p:spPr bwMode="auto">
          <a:xfrm>
            <a:off x="7257500" y="1905995"/>
            <a:ext cx="280749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07" name="표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622362"/>
              </p:ext>
            </p:extLst>
          </p:nvPr>
        </p:nvGraphicFramePr>
        <p:xfrm>
          <a:off x="758472" y="3067363"/>
          <a:ext cx="3424055" cy="29460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3892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2260163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2471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로그인</a:t>
                      </a:r>
                      <a:r>
                        <a:rPr lang="ko-KR" altLang="en-US" sz="1000" b="1" spc="-50" baseline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유형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설명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4498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개인용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14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 전자서명인증사업자가 제공하는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간편인증을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이용하여 로그인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9688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개인용 인증서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수요기관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 이용자에게 발급된 개인용 인증서를 이용하여 로그인</a:t>
                      </a:r>
                      <a:endParaRPr lang="en-US" altLang="ko-KR" sz="10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- GPKI/EPKI</a:t>
                      </a: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행정전자서명인증서 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개인용 </a:t>
                      </a:r>
                      <a:r>
                        <a:rPr lang="ko-KR" altLang="en-US" sz="1000" kern="1200" spc="-50" baseline="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공동인증서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000" kern="1200" spc="-50" baseline="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금융인증서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487216"/>
                  </a:ext>
                </a:extLst>
              </a:tr>
              <a:tr h="4498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스마트나라장터인증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스마트나라장터앱 인증을 이용하여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610819"/>
                  </a:ext>
                </a:extLst>
              </a:tr>
              <a:tr h="2768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비밀번호를 이용하여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494418"/>
                  </a:ext>
                </a:extLst>
              </a:tr>
              <a:tr h="2768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모바일신분증앱을 통한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618410"/>
                  </a:ext>
                </a:extLst>
              </a:tr>
              <a:tr h="2768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모바일공무원증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모바일공무원증앱을 이용하여 로그인</a:t>
                      </a:r>
                      <a:r>
                        <a:rPr lang="en-US" altLang="ko-KR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000" kern="1200" spc="-50" noProof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639943"/>
                  </a:ext>
                </a:extLst>
              </a:tr>
            </a:tbl>
          </a:graphicData>
        </a:graphic>
      </p:graphicFrame>
      <p:sp>
        <p:nvSpPr>
          <p:cNvPr id="135" name="TextBox 13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702354" y="2773100"/>
            <a:ext cx="3600743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수요기관</a:t>
            </a:r>
            <a:r>
              <a:rPr lang="ko-KR" altLang="en-US" dirty="0" smtClean="0"/>
              <a:t> 이용자의 로그인 유형</a:t>
            </a:r>
            <a:r>
              <a:rPr lang="en-US" altLang="ko-KR" dirty="0" smtClean="0"/>
              <a:t> </a:t>
            </a:r>
            <a:endParaRPr lang="en-US" altLang="ko-KR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5027063" y="2806064"/>
            <a:ext cx="3600743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전자서명시</a:t>
            </a:r>
            <a:r>
              <a:rPr lang="ko-KR" altLang="en-US" dirty="0" smtClean="0"/>
              <a:t> 사용 가능 인증서 </a:t>
            </a:r>
            <a:endParaRPr lang="en-US" altLang="ko-KR" dirty="0"/>
          </a:p>
        </p:txBody>
      </p:sp>
      <p:grpSp>
        <p:nvGrpSpPr>
          <p:cNvPr id="3" name="그룹 2"/>
          <p:cNvGrpSpPr/>
          <p:nvPr/>
        </p:nvGrpSpPr>
        <p:grpSpPr>
          <a:xfrm>
            <a:off x="4905555" y="2165015"/>
            <a:ext cx="4550373" cy="3987412"/>
            <a:chOff x="4905555" y="2165015"/>
            <a:chExt cx="4550373" cy="3987412"/>
          </a:xfrm>
        </p:grpSpPr>
        <p:sp>
          <p:nvSpPr>
            <p:cNvPr id="32" name="순서도: 처리 31"/>
            <p:cNvSpPr/>
            <p:nvPr/>
          </p:nvSpPr>
          <p:spPr>
            <a:xfrm>
              <a:off x="4905555" y="2639683"/>
              <a:ext cx="4550373" cy="3512744"/>
            </a:xfrm>
            <a:prstGeom prst="flowChartProcess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위쪽 화살표 33"/>
            <p:cNvSpPr/>
            <p:nvPr/>
          </p:nvSpPr>
          <p:spPr>
            <a:xfrm>
              <a:off x="5896231" y="2165015"/>
              <a:ext cx="1136984" cy="475841"/>
            </a:xfrm>
            <a:prstGeom prst="upArrow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6189841" y="2616285"/>
              <a:ext cx="556240" cy="609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176828"/>
              </p:ext>
            </p:extLst>
          </p:nvPr>
        </p:nvGraphicFramePr>
        <p:xfrm>
          <a:off x="5103173" y="3092126"/>
          <a:ext cx="4155136" cy="2697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140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922143">
                  <a:extLst>
                    <a:ext uri="{9D8B030D-6E8A-4147-A177-3AD203B41FA5}">
                      <a16:colId xmlns:a16="http://schemas.microsoft.com/office/drawing/2014/main" val="2037104598"/>
                    </a:ext>
                  </a:extLst>
                </a:gridCol>
                <a:gridCol w="2460853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2289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인증서 종류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46277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공동인증서</a:t>
                      </a:r>
                      <a:endParaRPr lang="en-US" altLang="ko-KR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en-US" altLang="ko-KR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구 공인인증서</a:t>
                      </a:r>
                      <a:r>
                        <a:rPr lang="en-US" altLang="ko-KR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 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범용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구 </a:t>
                      </a:r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공인인증기관에서 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발급하여 사용하는 </a:t>
                      </a:r>
                      <a:r>
                        <a:rPr lang="ko-KR" altLang="en-US" sz="9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사업자용</a:t>
                      </a:r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범용 인증서</a:t>
                      </a:r>
                      <a:endParaRPr lang="en-US" altLang="ko-KR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r>
                        <a:rPr lang="en-US" altLang="ko-KR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* 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비축업무용의 경우 나라장터 </a:t>
                      </a:r>
                      <a:r>
                        <a:rPr lang="ko-KR" altLang="en-US" sz="9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비축원자재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관련 업무만 사용가능 </a:t>
                      </a:r>
                      <a:endParaRPr lang="en-US" altLang="ko-KR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3923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비축업무용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726095"/>
                  </a:ext>
                </a:extLst>
              </a:tr>
              <a:tr h="5363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금융인증서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 </a:t>
                      </a:r>
                      <a:r>
                        <a:rPr lang="ko-KR" altLang="en-US" sz="9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금융거래용</a:t>
                      </a:r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spc="-5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금융결제원에서 </a:t>
                      </a:r>
                      <a:r>
                        <a:rPr lang="ko-KR" altLang="en-US" sz="9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발급하여 사용하는 </a:t>
                      </a:r>
                      <a:r>
                        <a:rPr lang="ko-KR" altLang="en-US" sz="9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금융거래용</a:t>
                      </a:r>
                      <a:r>
                        <a:rPr lang="ko-KR" altLang="en-US" sz="9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금융인증서</a:t>
                      </a:r>
                      <a:endParaRPr lang="ko-KR" altLang="en-US" sz="9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54904"/>
                  </a:ext>
                </a:extLst>
              </a:tr>
              <a:tr h="536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GPKI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행정전자서명용</a:t>
                      </a:r>
                      <a:r>
                        <a:rPr lang="en-US" altLang="ko-KR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행정기관</a:t>
                      </a:r>
                      <a:r>
                        <a:rPr lang="en-US" altLang="ko-KR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공공기관 소속공무원에게 발급하는 </a:t>
                      </a:r>
                      <a:r>
                        <a:rPr lang="ko-KR" altLang="en-US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인증서 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454298"/>
                  </a:ext>
                </a:extLst>
              </a:tr>
              <a:tr h="536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EPKI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행정전자서명용</a:t>
                      </a:r>
                      <a:r>
                        <a:rPr lang="en-US" altLang="ko-KR" sz="9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lang="ko-KR" altLang="en-US" sz="9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교육기관 소속 교육공무원에게 발급하는 </a:t>
                      </a:r>
                      <a:r>
                        <a:rPr lang="ko-KR" altLang="en-US" sz="900" kern="1200" spc="-5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인증서 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639943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5027062" y="2781946"/>
            <a:ext cx="3600743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전자서명시</a:t>
            </a:r>
            <a:r>
              <a:rPr lang="ko-KR" altLang="en-US" dirty="0" smtClean="0"/>
              <a:t> 사용 가능 인증서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99806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 smtClean="0"/>
              <a:t>03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Ⅰ</a:t>
            </a:r>
            <a:r>
              <a:rPr lang="en-US" altLang="ko-KR" dirty="0"/>
              <a:t>. </a:t>
            </a:r>
            <a:r>
              <a:rPr lang="ko-KR" altLang="en-US" dirty="0" smtClean="0"/>
              <a:t>전자조달</a:t>
            </a:r>
            <a:endParaRPr lang="ko-KR" altLang="en-US" dirty="0"/>
          </a:p>
        </p:txBody>
      </p:sp>
      <p:sp>
        <p:nvSpPr>
          <p:cNvPr id="23" name="텍스트 개체 틀 22">
            <a:extLst>
              <a:ext uri="{FF2B5EF4-FFF2-40B4-BE49-F238E27FC236}">
                <a16:creationId xmlns:a16="http://schemas.microsoft.com/office/drawing/2014/main" id="{AA00956B-15CF-4AEE-AA85-03FF65A883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조달업체</a:t>
            </a:r>
            <a:r>
              <a:rPr lang="ko-KR" altLang="en-US" dirty="0" smtClean="0"/>
              <a:t> 이용자의 인증 </a:t>
            </a:r>
            <a:endParaRPr lang="ko-KR" altLang="en-US" dirty="0"/>
          </a:p>
        </p:txBody>
      </p: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BA4A8960-2975-4636-9B60-3C43628B0253}"/>
              </a:ext>
            </a:extLst>
          </p:cNvPr>
          <p:cNvGrpSpPr/>
          <p:nvPr/>
        </p:nvGrpSpPr>
        <p:grpSpPr>
          <a:xfrm>
            <a:off x="460137" y="1251657"/>
            <a:ext cx="1029524" cy="230832"/>
            <a:chOff x="658813" y="1387060"/>
            <a:chExt cx="1142136" cy="254449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DEE400B-CCE3-4771-A15F-AA28AD693100}"/>
                </a:ext>
              </a:extLst>
            </p:cNvPr>
            <p:cNvSpPr txBox="1"/>
            <p:nvPr/>
          </p:nvSpPr>
          <p:spPr>
            <a:xfrm>
              <a:off x="924225" y="1387060"/>
              <a:ext cx="876724" cy="254449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txBody>
            <a:bodyPr wrap="none" lIns="0" tIns="0" rIns="0" bIns="0" rtlCol="0" anchor="ctr">
              <a:spAutoFit/>
            </a:bodyPr>
            <a:lstStyle/>
            <a:p>
              <a:pPr>
                <a:buClr>
                  <a:schemeClr val="tx1">
                    <a:lumMod val="65000"/>
                    <a:lumOff val="35000"/>
                  </a:schemeClr>
                </a:buClr>
                <a:buSzPct val="90000"/>
              </a:pPr>
              <a:r>
                <a:rPr lang="ko-KR" altLang="en-US" sz="1500" b="1" spc="-45" dirty="0" smtClean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인증 절차</a:t>
              </a:r>
              <a:endParaRPr lang="en-US" altLang="ko-KR" sz="1500" b="1" spc="-45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0F42B6EF-EBB9-43C4-A436-A0A3B7FC3103}"/>
                </a:ext>
              </a:extLst>
            </p:cNvPr>
            <p:cNvGrpSpPr/>
            <p:nvPr/>
          </p:nvGrpSpPr>
          <p:grpSpPr>
            <a:xfrm>
              <a:off x="658813" y="1445934"/>
              <a:ext cx="174802" cy="174800"/>
              <a:chOff x="5978128" y="4514850"/>
              <a:chExt cx="176213" cy="176213"/>
            </a:xfrm>
          </p:grpSpPr>
          <p:sp>
            <p:nvSpPr>
              <p:cNvPr id="123" name="모서리가 둥근 직사각형 52">
                <a:extLst>
                  <a:ext uri="{FF2B5EF4-FFF2-40B4-BE49-F238E27FC236}">
                    <a16:creationId xmlns:a16="http://schemas.microsoft.com/office/drawing/2014/main" id="{261718E3-9902-4C65-9628-6BC766383F6F}"/>
                  </a:ext>
                </a:extLst>
              </p:cNvPr>
              <p:cNvSpPr/>
              <p:nvPr/>
            </p:nvSpPr>
            <p:spPr>
              <a:xfrm>
                <a:off x="5978128" y="4514850"/>
                <a:ext cx="176213" cy="176213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4" name="덧셈 기호 53">
                <a:extLst>
                  <a:ext uri="{FF2B5EF4-FFF2-40B4-BE49-F238E27FC236}">
                    <a16:creationId xmlns:a16="http://schemas.microsoft.com/office/drawing/2014/main" id="{E47FD413-4069-48C1-9CCA-D369CBCFF432}"/>
                  </a:ext>
                </a:extLst>
              </p:cNvPr>
              <p:cNvSpPr/>
              <p:nvPr/>
            </p:nvSpPr>
            <p:spPr>
              <a:xfrm>
                <a:off x="5993419" y="4530142"/>
                <a:ext cx="145632" cy="145631"/>
              </a:xfrm>
              <a:prstGeom prst="mathPlus">
                <a:avLst>
                  <a:gd name="adj1" fmla="val 1485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14" dirty="0">
                  <a:ln w="9525"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pic>
        <p:nvPicPr>
          <p:cNvPr id="125" name="Picture 37" descr="j0433944">
            <a:extLst>
              <a:ext uri="{FF2B5EF4-FFF2-40B4-BE49-F238E27FC236}">
                <a16:creationId xmlns:a16="http://schemas.microsoft.com/office/drawing/2014/main" id="{3417E9A9-C5CA-47D7-BB34-3B2F6E4DF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472" y="1889490"/>
            <a:ext cx="364305" cy="35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0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25" idx="1"/>
            <a:endCxn id="149" idx="1"/>
          </p:cNvCxnSpPr>
          <p:nvPr/>
        </p:nvCxnSpPr>
        <p:spPr bwMode="auto">
          <a:xfrm>
            <a:off x="1122777" y="2066316"/>
            <a:ext cx="447999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6446918" y="1836892"/>
            <a:ext cx="1551382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전자서명 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3564137" y="1479149"/>
            <a:ext cx="2434782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 </a:t>
            </a:r>
            <a:r>
              <a:rPr lang="ko-KR" altLang="en-US" sz="100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 조회 및 처리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1570776" y="1827539"/>
            <a:ext cx="1545362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endParaRPr lang="en-US" altLang="ko-KR" sz="1000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2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9" idx="3"/>
            <a:endCxn id="148" idx="1"/>
          </p:cNvCxnSpPr>
          <p:nvPr/>
        </p:nvCxnSpPr>
        <p:spPr bwMode="auto">
          <a:xfrm flipV="1">
            <a:off x="3116138" y="1717926"/>
            <a:ext cx="447999" cy="3483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491192" y="1783101"/>
            <a:ext cx="888202" cy="1354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pPr marL="0" indent="0" algn="ctr">
              <a:buNone/>
            </a:pPr>
            <a:r>
              <a:rPr lang="ko-KR" altLang="en-US" sz="800" dirty="0" err="1" smtClean="0"/>
              <a:t>조달업체</a:t>
            </a:r>
            <a:r>
              <a:rPr lang="ko-KR" altLang="en-US" sz="800" dirty="0" smtClean="0"/>
              <a:t> 이용자</a:t>
            </a:r>
            <a:endParaRPr lang="en-US" altLang="ko-KR" sz="800" dirty="0"/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8433701" y="1836892"/>
            <a:ext cx="1022227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업무처리완료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6" idx="3"/>
            <a:endCxn id="84" idx="1"/>
          </p:cNvCxnSpPr>
          <p:nvPr/>
        </p:nvCxnSpPr>
        <p:spPr bwMode="auto">
          <a:xfrm>
            <a:off x="7998300" y="2075669"/>
            <a:ext cx="435401" cy="0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3564137" y="2097860"/>
            <a:ext cx="689385" cy="4775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입찰참가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9A6C4E1-1E3B-4157-A645-47A2FD31A316}"/>
              </a:ext>
            </a:extLst>
          </p:cNvPr>
          <p:cNvSpPr/>
          <p:nvPr/>
        </p:nvSpPr>
        <p:spPr>
          <a:xfrm>
            <a:off x="4610337" y="2092471"/>
            <a:ext cx="1375233" cy="47755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000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입찰대리인</a:t>
            </a:r>
            <a:r>
              <a:rPr lang="ko-KR" altLang="en-US" sz="10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신원확인</a:t>
            </a:r>
            <a:endParaRPr kumimoji="1" lang="en-US" altLang="ko-KR" sz="10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8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9" idx="3"/>
            <a:endCxn id="35" idx="1"/>
          </p:cNvCxnSpPr>
          <p:nvPr/>
        </p:nvCxnSpPr>
        <p:spPr bwMode="auto">
          <a:xfrm>
            <a:off x="3116138" y="2066316"/>
            <a:ext cx="447999" cy="27032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 bwMode="auto">
          <a:xfrm flipV="1">
            <a:off x="4253522" y="2331248"/>
            <a:ext cx="356815" cy="5389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148" idx="3"/>
            <a:endCxn id="146" idx="1"/>
          </p:cNvCxnSpPr>
          <p:nvPr/>
        </p:nvCxnSpPr>
        <p:spPr bwMode="auto">
          <a:xfrm>
            <a:off x="5998919" y="1717926"/>
            <a:ext cx="447999" cy="35774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연결선: 꺾임 24">
            <a:extLst>
              <a:ext uri="{FF2B5EF4-FFF2-40B4-BE49-F238E27FC236}">
                <a16:creationId xmlns:a16="http://schemas.microsoft.com/office/drawing/2014/main" id="{DAC67CAB-AC2E-4162-B955-B53946A1A747}"/>
              </a:ext>
            </a:extLst>
          </p:cNvPr>
          <p:cNvCxnSpPr>
            <a:cxnSpLocks/>
            <a:stCxn id="37" idx="3"/>
            <a:endCxn id="146" idx="1"/>
          </p:cNvCxnSpPr>
          <p:nvPr/>
        </p:nvCxnSpPr>
        <p:spPr bwMode="auto">
          <a:xfrm flipV="1">
            <a:off x="5985570" y="2075669"/>
            <a:ext cx="461348" cy="255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61" name="그룹 60"/>
          <p:cNvGrpSpPr/>
          <p:nvPr/>
        </p:nvGrpSpPr>
        <p:grpSpPr>
          <a:xfrm>
            <a:off x="460137" y="2336638"/>
            <a:ext cx="2881312" cy="4240358"/>
            <a:chOff x="4905556" y="2090171"/>
            <a:chExt cx="2881312" cy="4240358"/>
          </a:xfrm>
        </p:grpSpPr>
        <p:sp>
          <p:nvSpPr>
            <p:cNvPr id="62" name="순서도: 처리 61"/>
            <p:cNvSpPr/>
            <p:nvPr/>
          </p:nvSpPr>
          <p:spPr>
            <a:xfrm>
              <a:off x="4905556" y="2639683"/>
              <a:ext cx="2881312" cy="3690846"/>
            </a:xfrm>
            <a:prstGeom prst="flowChartProcess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위쪽 화살표 62"/>
            <p:cNvSpPr/>
            <p:nvPr/>
          </p:nvSpPr>
          <p:spPr>
            <a:xfrm>
              <a:off x="6212940" y="2090171"/>
              <a:ext cx="1136984" cy="550686"/>
            </a:xfrm>
            <a:prstGeom prst="upArrow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506550" y="2616285"/>
              <a:ext cx="556240" cy="609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83" name="표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303320"/>
              </p:ext>
            </p:extLst>
          </p:nvPr>
        </p:nvGraphicFramePr>
        <p:xfrm>
          <a:off x="547914" y="3272194"/>
          <a:ext cx="2705925" cy="3130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9788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1786137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265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로그인</a:t>
                      </a:r>
                      <a:r>
                        <a:rPr lang="ko-KR" altLang="en-US" sz="1000" b="1" spc="-50" baseline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유형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설명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4831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개인용</a:t>
                      </a:r>
                      <a:endParaRPr lang="en-US" altLang="ko-KR" sz="1000" kern="1200" spc="-5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14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 전자서명인증사업자가 제공하는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간편인증을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이용하여 로그인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10405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개인용 인증서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수요기관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 이용자에게 발급된 개인용 인증서를 이용하여 로그인</a:t>
                      </a:r>
                      <a:endParaRPr lang="en-US" altLang="ko-KR" sz="10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개인용 </a:t>
                      </a:r>
                      <a:r>
                        <a:rPr lang="ko-KR" altLang="en-US" sz="1000" kern="1200" spc="-50" baseline="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공동인증서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000" kern="1200" spc="-50" baseline="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개인용 </a:t>
                      </a:r>
                      <a:r>
                        <a:rPr lang="ko-KR" altLang="en-US" sz="1000" kern="1200" spc="-50" baseline="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금융인증서</a:t>
                      </a:r>
                      <a:endParaRPr lang="en-US" altLang="ko-KR" sz="1000" kern="1200" spc="-50" baseline="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487216"/>
                  </a:ext>
                </a:extLst>
              </a:tr>
              <a:tr h="4831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</a:t>
                      </a:r>
                      <a:endParaRPr lang="en-US" altLang="ko-KR" sz="1000" kern="1200" spc="-5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나라장터 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스마트나라장터앱 인증을 이용하여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610819"/>
                  </a:ext>
                </a:extLst>
              </a:tr>
              <a:tr h="2973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아이디</a:t>
                      </a:r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비밀번호를 이용하여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494418"/>
                  </a:ext>
                </a:extLst>
              </a:tr>
              <a:tr h="2973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모바일신분증앱을 통한 로그인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618410"/>
                  </a:ext>
                </a:extLst>
              </a:tr>
            </a:tbl>
          </a:graphicData>
        </a:graphic>
      </p:graphicFrame>
      <p:sp>
        <p:nvSpPr>
          <p:cNvPr id="86" name="TextBox 85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547914" y="2977931"/>
            <a:ext cx="3600743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조달업체</a:t>
            </a:r>
            <a:r>
              <a:rPr lang="ko-KR" altLang="en-US" dirty="0" smtClean="0"/>
              <a:t> 이용자의 로그인 유형</a:t>
            </a:r>
            <a:r>
              <a:rPr lang="en-US" altLang="ko-KR" dirty="0" smtClean="0"/>
              <a:t> </a:t>
            </a:r>
            <a:endParaRPr lang="en-US" altLang="ko-KR" dirty="0"/>
          </a:p>
        </p:txBody>
      </p:sp>
      <p:grpSp>
        <p:nvGrpSpPr>
          <p:cNvPr id="87" name="그룹 86"/>
          <p:cNvGrpSpPr/>
          <p:nvPr/>
        </p:nvGrpSpPr>
        <p:grpSpPr>
          <a:xfrm>
            <a:off x="3517376" y="2570024"/>
            <a:ext cx="2881312" cy="4006972"/>
            <a:chOff x="4905556" y="2323557"/>
            <a:chExt cx="2881312" cy="4006972"/>
          </a:xfrm>
        </p:grpSpPr>
        <p:sp>
          <p:nvSpPr>
            <p:cNvPr id="88" name="순서도: 처리 87"/>
            <p:cNvSpPr/>
            <p:nvPr/>
          </p:nvSpPr>
          <p:spPr>
            <a:xfrm>
              <a:off x="4905556" y="2639683"/>
              <a:ext cx="2881312" cy="3690846"/>
            </a:xfrm>
            <a:prstGeom prst="flowChartProcess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위쪽 화살표 88"/>
            <p:cNvSpPr/>
            <p:nvPr/>
          </p:nvSpPr>
          <p:spPr>
            <a:xfrm>
              <a:off x="6094186" y="2323557"/>
              <a:ext cx="1136984" cy="317299"/>
            </a:xfrm>
            <a:prstGeom prst="upArrow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6381858" y="2616285"/>
              <a:ext cx="556240" cy="609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6574616" y="2339030"/>
            <a:ext cx="2881312" cy="4240358"/>
            <a:chOff x="4905556" y="2090171"/>
            <a:chExt cx="2881312" cy="4240358"/>
          </a:xfrm>
        </p:grpSpPr>
        <p:sp>
          <p:nvSpPr>
            <p:cNvPr id="92" name="순서도: 처리 91"/>
            <p:cNvSpPr/>
            <p:nvPr/>
          </p:nvSpPr>
          <p:spPr>
            <a:xfrm>
              <a:off x="4905556" y="2639683"/>
              <a:ext cx="2881312" cy="3690846"/>
            </a:xfrm>
            <a:prstGeom prst="flowChartProcess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위쪽 화살표 92"/>
            <p:cNvSpPr/>
            <p:nvPr/>
          </p:nvSpPr>
          <p:spPr>
            <a:xfrm>
              <a:off x="4942280" y="2090171"/>
              <a:ext cx="1136984" cy="550686"/>
            </a:xfrm>
            <a:prstGeom prst="upArrow">
              <a:avLst/>
            </a:prstGeom>
            <a:solidFill>
              <a:srgbClr val="F8F8F8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5235890" y="2616285"/>
              <a:ext cx="556240" cy="609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3621867" y="2996324"/>
            <a:ext cx="2707682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입찰대리인신원확인 방법</a:t>
            </a:r>
            <a:endParaRPr lang="en-US" altLang="ko-KR" dirty="0"/>
          </a:p>
        </p:txBody>
      </p:sp>
      <p:graphicFrame>
        <p:nvGraphicFramePr>
          <p:cNvPr id="96" name="표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949771"/>
              </p:ext>
            </p:extLst>
          </p:nvPr>
        </p:nvGraphicFramePr>
        <p:xfrm>
          <a:off x="3605069" y="3272194"/>
          <a:ext cx="2705925" cy="2176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9788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1786137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265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신원확인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설명</a:t>
                      </a:r>
                      <a:endParaRPr lang="ko-KR" altLang="en-US" sz="1000" b="1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4831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개인용</a:t>
                      </a:r>
                      <a:endParaRPr lang="en-US" altLang="ko-KR" sz="1000" kern="1200" spc="-5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14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 전자서명인증사업자가 제공하는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간편인증을</a:t>
                      </a:r>
                      <a:r>
                        <a:rPr lang="ko-KR" altLang="en-US" sz="1000" kern="1200" spc="-50" baseline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통한 본인확인 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4831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금융인증서</a:t>
                      </a:r>
                      <a:endParaRPr lang="en-US" altLang="ko-KR" sz="1000" kern="1200" spc="-5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본인확인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개인용 금융인증서를 이용하여 본인확인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812597"/>
                  </a:ext>
                </a:extLst>
              </a:tr>
              <a:tr h="4831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</a:t>
                      </a:r>
                      <a:endParaRPr lang="en-US" altLang="ko-KR" sz="1000" kern="1200" spc="-5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나라장터 인증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스마트나라장터앱 인증을 이용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610819"/>
                  </a:ext>
                </a:extLst>
              </a:tr>
              <a:tr h="2973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모바일신분증앱을 통한 본인확인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618410"/>
                  </a:ext>
                </a:extLst>
              </a:tr>
            </a:tbl>
          </a:graphicData>
        </a:graphic>
      </p:graphicFrame>
      <p:sp>
        <p:nvSpPr>
          <p:cNvPr id="97" name="TextBox 96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6665858" y="3019820"/>
            <a:ext cx="2434128" cy="2149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 err="1" smtClean="0"/>
              <a:t>전자서명시</a:t>
            </a:r>
            <a:r>
              <a:rPr lang="ko-KR" altLang="en-US" dirty="0" smtClean="0"/>
              <a:t> 사용 가능 인증서 </a:t>
            </a:r>
            <a:endParaRPr lang="en-US" altLang="ko-KR" dirty="0"/>
          </a:p>
        </p:txBody>
      </p:sp>
      <p:graphicFrame>
        <p:nvGraphicFramePr>
          <p:cNvPr id="98" name="표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961676"/>
              </p:ext>
            </p:extLst>
          </p:nvPr>
        </p:nvGraphicFramePr>
        <p:xfrm>
          <a:off x="6655536" y="3282234"/>
          <a:ext cx="2719471" cy="264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5354">
                  <a:extLst>
                    <a:ext uri="{9D8B030D-6E8A-4147-A177-3AD203B41FA5}">
                      <a16:colId xmlns:a16="http://schemas.microsoft.com/office/drawing/2014/main" val="485606597"/>
                    </a:ext>
                  </a:extLst>
                </a:gridCol>
                <a:gridCol w="603528">
                  <a:extLst>
                    <a:ext uri="{9D8B030D-6E8A-4147-A177-3AD203B41FA5}">
                      <a16:colId xmlns:a16="http://schemas.microsoft.com/office/drawing/2014/main" val="2037104598"/>
                    </a:ext>
                  </a:extLst>
                </a:gridCol>
                <a:gridCol w="1610589">
                  <a:extLst>
                    <a:ext uri="{9D8B030D-6E8A-4147-A177-3AD203B41FA5}">
                      <a16:colId xmlns:a16="http://schemas.microsoft.com/office/drawing/2014/main" val="4013217827"/>
                    </a:ext>
                  </a:extLst>
                </a:gridCol>
              </a:tblGrid>
              <a:tr h="3397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인증서 종류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</a:p>
                  </a:txBody>
                  <a:tcPr marL="81646" marR="81646" marT="32659" marB="32659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97369"/>
                  </a:ext>
                </a:extLst>
              </a:tr>
              <a:tr h="49371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공동인증서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en-US" altLang="ko-KR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구 공인인증서</a:t>
                      </a:r>
                      <a:r>
                        <a:rPr lang="en-US" altLang="ko-KR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범용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구 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공인인증기관에서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발급하여 사용하는 </a:t>
                      </a:r>
                      <a:r>
                        <a:rPr lang="ko-KR" altLang="en-US" sz="1000" kern="1200" spc="-5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사업자용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범용 인증서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r>
                        <a:rPr lang="en-US" altLang="ko-KR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* 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비축업무용의 경우 나라장터 </a:t>
                      </a:r>
                      <a:r>
                        <a:rPr lang="ko-KR" altLang="en-US" sz="10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비축원자재</a:t>
                      </a:r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관련 업무만 사용가능 </a:t>
                      </a:r>
                      <a:endParaRPr lang="en-US" altLang="ko-KR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64589"/>
                  </a:ext>
                </a:extLst>
              </a:tr>
              <a:tr h="6281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비축업무용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726095"/>
                  </a:ext>
                </a:extLst>
              </a:tr>
              <a:tr h="5722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금융인증서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사업자 </a:t>
                      </a: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금융거래용</a:t>
                      </a:r>
                      <a:r>
                        <a:rPr lang="ko-KR" altLang="en-US" sz="1000" kern="1200" spc="-5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lang="ko-KR" altLang="en-US" sz="1000" kern="1200" spc="-5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금융결제원에서 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발급하여 사용하는 </a:t>
                      </a: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금융거래용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금융인증서</a:t>
                      </a:r>
                      <a:endParaRPr lang="ko-KR" altLang="en-US" sz="1000" kern="1200" spc="-50" noProof="0" dirty="0" smtClean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54904"/>
                  </a:ext>
                </a:extLst>
              </a:tr>
              <a:tr h="5339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kern="1200" spc="-5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개인사업자용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spc="-5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간편인증사업자가 개인사업자에게 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발급한 개인사업자용 </a:t>
                      </a:r>
                      <a:r>
                        <a:rPr lang="ko-KR" altLang="en-US" sz="1000" kern="1200" spc="-50" noProof="0" dirty="0" err="1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간편인증</a:t>
                      </a:r>
                      <a:r>
                        <a:rPr lang="ko-KR" altLang="en-US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인증서</a:t>
                      </a:r>
                      <a:r>
                        <a:rPr lang="en-US" altLang="ko-KR" sz="1000" kern="1200" spc="-50" noProof="0" dirty="0" smtClean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454298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CDE5B41A-1F4A-4E11-841E-5998D6052044}"/>
              </a:ext>
            </a:extLst>
          </p:cNvPr>
          <p:cNvSpPr txBox="1"/>
          <p:nvPr/>
        </p:nvSpPr>
        <p:spPr>
          <a:xfrm>
            <a:off x="3608361" y="5586595"/>
            <a:ext cx="2707682" cy="5078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156764" indent="-156764" defTabSz="829544">
              <a:lnSpc>
                <a:spcPct val="110000"/>
              </a:lnSpc>
              <a:spcAft>
                <a:spcPts val="544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맑은 고딕" panose="020B0503020000020004" pitchFamily="50" charset="-127"/>
              <a:buChar char="○"/>
              <a:defRPr sz="1270" spc="-45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pPr marL="177800" indent="-177800">
              <a:buNone/>
            </a:pPr>
            <a:r>
              <a:rPr lang="en-US" altLang="ko-KR" sz="1000" dirty="0" smtClean="0"/>
              <a:t>※ </a:t>
            </a:r>
            <a:r>
              <a:rPr lang="ko-KR" altLang="en-US" sz="1000" dirty="0" smtClean="0"/>
              <a:t>개인용인증서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아이디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비밀번호로 로그인하는 경우 본 과정이 나타나며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로그인 후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회가 나타남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725822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Custom Color 1">
      <a:srgbClr val="F2F2F2"/>
    </a:custClr>
    <a:custClr name="Custom Color 2">
      <a:srgbClr val="D9D9D9"/>
    </a:custClr>
    <a:custClr name="Custom Color 3">
      <a:srgbClr val="BFBFBF"/>
    </a:custClr>
    <a:custClr name="Custom Color 4">
      <a:srgbClr val="A6A6A6"/>
    </a:custClr>
    <a:custClr name="Custom Color 5">
      <a:srgbClr val="7F7F7F"/>
    </a:custClr>
    <a:custClr name="Custom Color 6">
      <a:srgbClr val="595959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Custom Color 11">
      <a:srgbClr val="ECF3FF"/>
    </a:custClr>
    <a:custClr name="Custom Color 12">
      <a:srgbClr val="D1E3FE"/>
    </a:custClr>
    <a:custClr name="Custom Color 13">
      <a:srgbClr val="A3C7FE"/>
    </a:custClr>
    <a:custClr name="Custom Color 14">
      <a:srgbClr val="68A4FE"/>
    </a:custClr>
    <a:custClr name="Custom Color 15">
      <a:srgbClr val="4472C4"/>
    </a:custClr>
    <a:custClr name="Custom Color 16">
      <a:srgbClr val="2B4D89"/>
    </a:custClr>
    <a:custClr name="BLANK">
      <a:srgbClr val="FFFFFF"/>
    </a:custClr>
    <a:custClr name="Custom Color 18">
      <a:srgbClr val="E4032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5845</TotalTime>
  <Words>375</Words>
  <Application>Microsoft Office PowerPoint</Application>
  <PresentationFormat>A4 용지(210x297mm)</PresentationFormat>
  <Paragraphs>140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HY헤드라인M</vt:lpstr>
      <vt:lpstr>맑은 고딕</vt:lpstr>
      <vt:lpstr>Arial</vt:lpstr>
      <vt:lpstr>1_Office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 채원</dc:creator>
  <cp:lastModifiedBy>hgkim_In01</cp:lastModifiedBy>
  <cp:revision>194</cp:revision>
  <dcterms:created xsi:type="dcterms:W3CDTF">2024-02-23T04:24:00Z</dcterms:created>
  <dcterms:modified xsi:type="dcterms:W3CDTF">2024-11-20T04:08:33Z</dcterms:modified>
</cp:coreProperties>
</file>